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1" r:id="rId3"/>
    <p:sldId id="278" r:id="rId4"/>
    <p:sldId id="290" r:id="rId5"/>
    <p:sldId id="272" r:id="rId6"/>
    <p:sldId id="291" r:id="rId7"/>
    <p:sldId id="293" r:id="rId8"/>
    <p:sldId id="292" r:id="rId9"/>
    <p:sldId id="294" r:id="rId10"/>
    <p:sldId id="273" r:id="rId11"/>
    <p:sldId id="284" r:id="rId12"/>
    <p:sldId id="285" r:id="rId13"/>
    <p:sldId id="286" r:id="rId14"/>
    <p:sldId id="287" r:id="rId15"/>
    <p:sldId id="288" r:id="rId16"/>
    <p:sldId id="289" r:id="rId17"/>
    <p:sldId id="265" r:id="rId18"/>
    <p:sldId id="268" r:id="rId19"/>
    <p:sldId id="260" r:id="rId20"/>
    <p:sldId id="283" r:id="rId21"/>
    <p:sldId id="26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老 甲鱼" initials="老" lastIdx="3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F4B183"/>
    <a:srgbClr val="F8CBAD"/>
    <a:srgbClr val="8FAADC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5597" autoAdjust="0"/>
  </p:normalViewPr>
  <p:slideViewPr>
    <p:cSldViewPr snapToGrid="0">
      <p:cViewPr varScale="1">
        <p:scale>
          <a:sx n="110" d="100"/>
          <a:sy n="110" d="100"/>
        </p:scale>
        <p:origin x="948" y="11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4740E-8F52-4821-8A8D-03DDEC038A3B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A662-60CA-45D5-8BB1-0A7D21FB8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81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Noise reduction and signal reconstruction.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26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458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795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635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658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067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820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对原始信号的片段直接聚类，他们的某些指标会不会也随之聚类。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能否通过对原始信号的片段聚类，帮助我们提升某些指标估计的精度？</a:t>
            </a:r>
          </a:p>
          <a:p>
            <a:endParaRPr lang="en-US" altLang="zh-CN" dirty="0"/>
          </a:p>
          <a:p>
            <a:r>
              <a:rPr lang="zh-CN" altLang="en-US" dirty="0"/>
              <a:t>所以，我对此展开了实验，得出了</a:t>
            </a:r>
            <a:r>
              <a:rPr lang="en-US" altLang="zh-CN" dirty="0"/>
              <a:t>5</a:t>
            </a:r>
            <a:r>
              <a:rPr lang="zh-CN" altLang="en-US" dirty="0"/>
              <a:t>个结论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517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367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14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08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关于</a:t>
            </a:r>
            <a:r>
              <a:rPr lang="en-US" altLang="zh-CN" dirty="0"/>
              <a:t>simscg.py</a:t>
            </a:r>
            <a:r>
              <a:rPr lang="zh-CN" altLang="en-US" dirty="0"/>
              <a:t>文件，对于</a:t>
            </a:r>
            <a:r>
              <a:rPr lang="en-US" altLang="zh-CN" dirty="0" err="1"/>
              <a:t>scg</a:t>
            </a:r>
            <a:r>
              <a:rPr lang="zh-CN" altLang="en-US" dirty="0"/>
              <a:t>模拟信号的生成，做了一些改动。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以前的代码，仅仅改变噪声的程度，两次生成的信号不一致并不一致。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更改后，通过控制随机随机种子，即使改变噪声的程度，两次生成信号的参数是一致的，改变的仅仅是信号受到噪声的干扰程度。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之前版本。如上图所示，相同的指令仅仅改变噪声的程度，生成的信号完全不同。</a:t>
            </a:r>
            <a:endParaRPr lang="en-US" altLang="zh-CN" dirty="0"/>
          </a:p>
          <a:p>
            <a:pPr algn="l"/>
            <a:r>
              <a:rPr lang="zh-CN" altLang="en-US" dirty="0"/>
              <a:t>第二章图，改变的噪声的程度，生成的信号是相同的。更有利于我们检验算法效果。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新的代码已经被传到我的</a:t>
            </a:r>
            <a:r>
              <a:rPr lang="en-US" altLang="zh-CN" dirty="0" err="1"/>
              <a:t>github</a:t>
            </a:r>
            <a:r>
              <a:rPr lang="zh-CN" altLang="en-US" dirty="0"/>
              <a:t>了，希望能有所帮助。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404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1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980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777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937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767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209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617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A662-60CA-45D5-8BB1-0A7D21FB8FF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43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D226F-0FDE-ADCA-B981-0737D9DC4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4ABB8-FEC8-D6C3-AF75-A249BCA47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362A6-18C2-41E4-9ACE-B39C1F2B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68CED4-2D82-18BF-3EE3-F1E04EFA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9C9BD4-0F60-1E5C-8899-6CB9D052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91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42D37-FC51-BC1F-CFE1-652AD977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A9D527-128B-C07A-BBE0-978418525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AC53FE-9029-6241-CD11-FF843697A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A72D27-072D-2561-9A8C-6A89ECF4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50EB72-67F8-9663-80D5-C5F41473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86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D18C15-0487-9772-DD3C-4EE8DE493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19F9B8-B02B-8761-B7FD-1A5A4CE91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AA57CA-2F73-4FD8-5775-0B0A001F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DEA151-1EF8-017C-91EC-C8D93FF45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C598E3-6F79-E83E-B33C-8D793C44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61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D8E04-D209-3C4C-9965-1A9935D3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15DA00-1781-D5ED-51FF-504382AD0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70773E-4E1B-CA9F-2B09-1D350653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AF8FB-65F4-1B1E-284F-526D5FC3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579CA-2077-7F33-D1B2-61294938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25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E27B6-FE66-0601-66C7-C6AC486F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D7878E-40C4-EBC3-22F5-6F8F8A804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FAB066-B532-2BD5-D2B5-6AD27DA1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11A1E0-664F-B975-B4D3-49BDB09D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864908-3D90-70BB-944E-9485F0E4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78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49205-86A2-92D0-B772-3BCDDE11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B6F7E-6BAB-FC0A-F189-A81BD8F06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E0D600-C072-A404-0F50-D6F408A54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1749D0-1E54-0679-5F53-4DAD703C7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02CCC7-E63E-6148-4B31-24485E2C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0FC7AC-77D2-F96A-2A64-036FD1B7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22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027A3-4356-3CF2-E8C1-2E328239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0C3975-8154-4011-0D93-AE2AE1E07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036807-7B14-F8B4-7686-FCB078914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1F7D2F-9A1E-475C-4359-C47497F3C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A76DD0-8C82-179D-1E33-C079E01D6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E19BF26-A3BF-6A72-9795-671707400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C64E86-5447-674B-18FE-4EF08C522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F3A91C-0205-9E3E-1805-D35AEA73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595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3D167-A1B5-3B26-4DFF-C07242A5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1C883D-0D9A-CE53-7EF7-79408E992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2305E8-5115-78D3-7565-EBFCE5A07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A55DAC-9F26-B6BB-1435-44342C73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07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6DA0EA-9E66-4BCF-5830-69D52FAED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96243A-C677-C2CA-C0CA-856636EB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2D3CCC-B8BE-8B51-6415-68099697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799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F03FB-7198-053E-39D0-C659624F1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C53A62-7BE4-5FE9-EE85-D6277D30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8596C5-2EE7-BB5F-3193-DAB2C478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0BAF1-95B1-0C2A-B593-8E24DAC7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862598-5738-8DE2-1D9C-6ADF08F7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04FD61-713A-DE87-B32D-A780C0920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787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C8BED-EF9A-927F-B5C9-64D91E51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1DA5D9-48B9-B85F-1162-FDB05B5D3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F2ED3F-791A-28FA-5ED0-D7C471CC7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CDF28C-0D1B-4D1B-9CE7-D58D04F4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AFD2B8-7442-04C4-DF52-E73728140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22EBE4-6CBB-E2F1-A614-252DD0FF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16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409B96-826E-6F21-E565-18ACC1C0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E8153E-782F-9F38-B76E-3B4EC127A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41F551-E645-70FA-9CCA-DAB4A2AD3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7DC1B-4743-47FE-A400-A2B750CAD470}" type="datetimeFigureOut">
              <a:rPr lang="zh-CN" altLang="en-US" smtClean="0"/>
              <a:t>2023-08-13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09E3B-87F5-A773-48A2-52ABC59EF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778694-5FFA-C370-8A8E-5A1E97C6D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84093-D89D-493D-AEEA-3762B0F78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95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574961" y="3105834"/>
            <a:ext cx="9042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Consolas" panose="020B0609020204030204" pitchFamily="49" charset="0"/>
                <a:cs typeface="Times New Roman" panose="02020603050405020304" pitchFamily="18" charset="0"/>
              </a:rPr>
              <a:t>Weekly Presentation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974E84-A295-73A6-F451-ABDE3F1A1C08}"/>
              </a:ext>
            </a:extLst>
          </p:cNvPr>
          <p:cNvSpPr txBox="1"/>
          <p:nvPr/>
        </p:nvSpPr>
        <p:spPr>
          <a:xfrm>
            <a:off x="5044438" y="5095533"/>
            <a:ext cx="210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Jiayu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Chen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2023.8.14</a:t>
            </a:r>
          </a:p>
        </p:txBody>
      </p:sp>
    </p:spTree>
    <p:extLst>
      <p:ext uri="{BB962C8B-B14F-4D97-AF65-F5344CB8AC3E}">
        <p14:creationId xmlns:p14="http://schemas.microsoft.com/office/powerpoint/2010/main" val="5765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8BC150-98E0-E698-98C3-CC0B39BC2CBA}"/>
              </a:ext>
            </a:extLst>
          </p:cNvPr>
          <p:cNvSpPr txBox="1"/>
          <p:nvPr/>
        </p:nvSpPr>
        <p:spPr>
          <a:xfrm>
            <a:off x="1566718" y="2133600"/>
            <a:ext cx="695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对原始信号的片段直接聚类，他们的某些指标会不会也随之聚类。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E09039-82E4-293A-9E96-29ECE5032F5A}"/>
              </a:ext>
            </a:extLst>
          </p:cNvPr>
          <p:cNvSpPr txBox="1"/>
          <p:nvPr/>
        </p:nvSpPr>
        <p:spPr>
          <a:xfrm>
            <a:off x="1566718" y="2709517"/>
            <a:ext cx="785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能否通过对原始信号的片段直接聚类，帮助我们提升</a:t>
            </a:r>
            <a:r>
              <a:rPr lang="en-US" altLang="zh-CN" dirty="0"/>
              <a:t>HR</a:t>
            </a:r>
            <a:r>
              <a:rPr lang="zh-CN" altLang="en-US" dirty="0"/>
              <a:t>，</a:t>
            </a:r>
            <a:r>
              <a:rPr lang="en-US" altLang="zh-CN" dirty="0"/>
              <a:t>RR</a:t>
            </a:r>
            <a:r>
              <a:rPr lang="zh-CN" altLang="en-US" dirty="0"/>
              <a:t>估计的精度？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56E36B-D47D-3EC0-8B19-A1B026CAA264}"/>
              </a:ext>
            </a:extLst>
          </p:cNvPr>
          <p:cNvSpPr txBox="1"/>
          <p:nvPr/>
        </p:nvSpPr>
        <p:spPr>
          <a:xfrm>
            <a:off x="1566718" y="1346200"/>
            <a:ext cx="343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个想法：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85CD0D-B743-EF39-7A3B-22F676517A02}"/>
              </a:ext>
            </a:extLst>
          </p:cNvPr>
          <p:cNvSpPr txBox="1"/>
          <p:nvPr/>
        </p:nvSpPr>
        <p:spPr>
          <a:xfrm>
            <a:off x="1566718" y="4167664"/>
            <a:ext cx="785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我对原始信号直接聚类，得出了</a:t>
            </a:r>
            <a:r>
              <a:rPr lang="en-US" altLang="zh-CN" dirty="0"/>
              <a:t>5</a:t>
            </a:r>
            <a:r>
              <a:rPr lang="zh-CN" altLang="en-US" dirty="0"/>
              <a:t>个结论。</a:t>
            </a:r>
          </a:p>
        </p:txBody>
      </p:sp>
    </p:spTree>
    <p:extLst>
      <p:ext uri="{BB962C8B-B14F-4D97-AF65-F5344CB8AC3E}">
        <p14:creationId xmlns:p14="http://schemas.microsoft.com/office/powerpoint/2010/main" val="1130788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072634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1:</a:t>
            </a:r>
            <a:r>
              <a:rPr lang="zh-CN" altLang="en-US" dirty="0"/>
              <a:t>对</a:t>
            </a:r>
            <a:r>
              <a:rPr lang="en-US" altLang="zh-CN" dirty="0"/>
              <a:t>HR</a:t>
            </a:r>
            <a:r>
              <a:rPr lang="zh-CN" altLang="en-US" dirty="0"/>
              <a:t>有较为明显的分类作用， 对</a:t>
            </a:r>
            <a:r>
              <a:rPr lang="en-US" altLang="zh-CN" dirty="0"/>
              <a:t>S</a:t>
            </a:r>
            <a:r>
              <a:rPr lang="zh-CN" altLang="en-US" dirty="0"/>
              <a:t>有轻微的分类，对其余两个指标完全没意义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123FCA-9C7E-EDFF-7F58-AC3B2226C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24" y="1998317"/>
            <a:ext cx="5740352" cy="38269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1BAD5F-E47E-0A41-062C-3EE5BA3E9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8" y="1998317"/>
            <a:ext cx="5740352" cy="38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54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071457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2: </a:t>
            </a:r>
            <a:r>
              <a:rPr lang="zh-CN" altLang="en-US" dirty="0"/>
              <a:t>聚类</a:t>
            </a:r>
            <a:r>
              <a:rPr lang="en-US" altLang="zh-CN" dirty="0"/>
              <a:t>&gt;3</a:t>
            </a:r>
            <a:r>
              <a:rPr lang="zh-CN" altLang="en-US" dirty="0"/>
              <a:t>时，没有意义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147F1E-B41B-AEF5-4DCD-BE89EF845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9" y="1626632"/>
            <a:ext cx="6096000" cy="406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C93DAE-AE5D-D1D1-7172-697BA4D3E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26632"/>
            <a:ext cx="6096001" cy="40640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A11042-24CA-0E65-A68D-A5D222D285A4}"/>
              </a:ext>
            </a:extLst>
          </p:cNvPr>
          <p:cNvSpPr txBox="1"/>
          <p:nvPr/>
        </p:nvSpPr>
        <p:spPr>
          <a:xfrm>
            <a:off x="1231900" y="569063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Noisy signals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551CBE-C033-4F6F-A0E7-A99CB2EE9D33}"/>
              </a:ext>
            </a:extLst>
          </p:cNvPr>
          <p:cNvSpPr txBox="1"/>
          <p:nvPr/>
        </p:nvSpPr>
        <p:spPr>
          <a:xfrm>
            <a:off x="7708899" y="5609630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Noisy signals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027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072727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3: K-shapes &gt;&gt; K-Means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3A6734-4AF4-0013-4F33-9E3E8130E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77" y="3990340"/>
            <a:ext cx="4095750" cy="273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3E3F81-A3E6-5539-4D10-9E3831A15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727" y="1381125"/>
            <a:ext cx="4095750" cy="2730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813F8E-A97A-6C6C-5D19-7778B205B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727" y="3990340"/>
            <a:ext cx="4095750" cy="2730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AA4D99-CCD0-FD84-B0DB-DAA3EE4C5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77" y="1381125"/>
            <a:ext cx="4095750" cy="2730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37ACDE6-C954-2E61-F8B9-84018B15064F}"/>
              </a:ext>
            </a:extLst>
          </p:cNvPr>
          <p:cNvSpPr txBox="1"/>
          <p:nvPr/>
        </p:nvSpPr>
        <p:spPr>
          <a:xfrm>
            <a:off x="2924612" y="3866634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Noisy signals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AD7397-5562-C515-47BD-19E7C1DBA4FF}"/>
              </a:ext>
            </a:extLst>
          </p:cNvPr>
          <p:cNvSpPr txBox="1"/>
          <p:nvPr/>
        </p:nvSpPr>
        <p:spPr>
          <a:xfrm>
            <a:off x="2903896" y="6469380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Noisy signals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1D8E67-F633-29F2-8A6B-7E841612A2A6}"/>
              </a:ext>
            </a:extLst>
          </p:cNvPr>
          <p:cNvSpPr txBox="1"/>
          <p:nvPr/>
        </p:nvSpPr>
        <p:spPr>
          <a:xfrm>
            <a:off x="7193478" y="6469380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Noisy signals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C6D4823-E74D-3308-F154-32B62796FAB3}"/>
              </a:ext>
            </a:extLst>
          </p:cNvPr>
          <p:cNvSpPr txBox="1"/>
          <p:nvPr/>
        </p:nvSpPr>
        <p:spPr>
          <a:xfrm>
            <a:off x="7193478" y="3866634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Noisy signals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5418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074420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4: </a:t>
            </a:r>
            <a:r>
              <a:rPr lang="zh-CN" altLang="en-US" dirty="0"/>
              <a:t>对截取信号的长度不是很敏感，但不宜过长和过短。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4E315F-6EDA-FF76-6E82-893CB17EC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12" y="1632557"/>
            <a:ext cx="2822853" cy="18819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724664-D7D2-0271-BEDB-4F1A8A289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59" y="1632557"/>
            <a:ext cx="2822853" cy="18819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645D8E-EDFB-4CCA-E76F-806B5B3A9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921" y="1632557"/>
            <a:ext cx="2822854" cy="18819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55F76E-5062-C2D2-0A07-33BC0D367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65" y="1632557"/>
            <a:ext cx="2822854" cy="188190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110ECC9-A002-3155-7062-C58B67E03F71}"/>
              </a:ext>
            </a:extLst>
          </p:cNvPr>
          <p:cNvSpPr txBox="1"/>
          <p:nvPr/>
        </p:nvSpPr>
        <p:spPr>
          <a:xfrm>
            <a:off x="1212922" y="3364710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300ms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19EEAE-9DB4-1A1C-99F9-2C79BD8AC21A}"/>
              </a:ext>
            </a:extLst>
          </p:cNvPr>
          <p:cNvSpPr txBox="1"/>
          <p:nvPr/>
        </p:nvSpPr>
        <p:spPr>
          <a:xfrm>
            <a:off x="4035775" y="3364710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600ms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C82A11-5F0C-D16F-D429-905F73C658B3}"/>
              </a:ext>
            </a:extLst>
          </p:cNvPr>
          <p:cNvSpPr txBox="1"/>
          <p:nvPr/>
        </p:nvSpPr>
        <p:spPr>
          <a:xfrm>
            <a:off x="6816824" y="3364710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1200ms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B007A3-C44A-3299-DD66-ADC5406CC071}"/>
              </a:ext>
            </a:extLst>
          </p:cNvPr>
          <p:cNvSpPr txBox="1"/>
          <p:nvPr/>
        </p:nvSpPr>
        <p:spPr>
          <a:xfrm>
            <a:off x="9515685" y="3364710"/>
            <a:ext cx="197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K-Shapes, 2400ms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9E90A07-4193-285E-B768-1280C7890C1F}"/>
              </a:ext>
            </a:extLst>
          </p:cNvPr>
          <p:cNvCxnSpPr>
            <a:cxnSpLocks/>
          </p:cNvCxnSpPr>
          <p:nvPr/>
        </p:nvCxnSpPr>
        <p:spPr>
          <a:xfrm>
            <a:off x="3616046" y="6438900"/>
            <a:ext cx="61702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444245E-38B9-5BA4-7727-D9CD41B7CCDD}"/>
              </a:ext>
            </a:extLst>
          </p:cNvPr>
          <p:cNvCxnSpPr>
            <a:cxnSpLocks/>
          </p:cNvCxnSpPr>
          <p:nvPr/>
        </p:nvCxnSpPr>
        <p:spPr>
          <a:xfrm flipV="1">
            <a:off x="3793987" y="4229100"/>
            <a:ext cx="0" cy="2352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4FC8C9E-E3EB-947B-A3C3-04D719593DD2}"/>
              </a:ext>
            </a:extLst>
          </p:cNvPr>
          <p:cNvCxnSpPr/>
          <p:nvPr/>
        </p:nvCxnSpPr>
        <p:spPr>
          <a:xfrm>
            <a:off x="4181476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B53378E-BEA1-7310-C187-FBF9D77AA6C7}"/>
              </a:ext>
            </a:extLst>
          </p:cNvPr>
          <p:cNvCxnSpPr/>
          <p:nvPr/>
        </p:nvCxnSpPr>
        <p:spPr>
          <a:xfrm>
            <a:off x="4942166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E6BD4CD-FC84-8F77-536F-EB36635EE691}"/>
              </a:ext>
            </a:extLst>
          </p:cNvPr>
          <p:cNvCxnSpPr/>
          <p:nvPr/>
        </p:nvCxnSpPr>
        <p:spPr>
          <a:xfrm>
            <a:off x="6090344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C04255A-399C-BF46-004E-B820C0441ADD}"/>
              </a:ext>
            </a:extLst>
          </p:cNvPr>
          <p:cNvCxnSpPr/>
          <p:nvPr/>
        </p:nvCxnSpPr>
        <p:spPr>
          <a:xfrm>
            <a:off x="8392156" y="6381750"/>
            <a:ext cx="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B78D1046-63AC-CEBC-7ADE-E2F4ADA76E67}"/>
              </a:ext>
            </a:extLst>
          </p:cNvPr>
          <p:cNvSpPr txBox="1"/>
          <p:nvPr/>
        </p:nvSpPr>
        <p:spPr>
          <a:xfrm>
            <a:off x="3920928" y="6432096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8FA0484-ED9F-27D2-A6C8-5CF3E9B04FFF}"/>
              </a:ext>
            </a:extLst>
          </p:cNvPr>
          <p:cNvSpPr txBox="1"/>
          <p:nvPr/>
        </p:nvSpPr>
        <p:spPr>
          <a:xfrm>
            <a:off x="4644197" y="6432096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0.6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1885C82-D1F1-9E7C-79A2-9AD259CFE3CF}"/>
              </a:ext>
            </a:extLst>
          </p:cNvPr>
          <p:cNvSpPr txBox="1"/>
          <p:nvPr/>
        </p:nvSpPr>
        <p:spPr>
          <a:xfrm>
            <a:off x="5842395" y="6432096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1.2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1230093-AD1C-8F86-F315-D85A03675EBE}"/>
              </a:ext>
            </a:extLst>
          </p:cNvPr>
          <p:cNvSpPr txBox="1"/>
          <p:nvPr/>
        </p:nvSpPr>
        <p:spPr>
          <a:xfrm>
            <a:off x="8126888" y="6443039"/>
            <a:ext cx="64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2.4</a:t>
            </a:r>
            <a:endParaRPr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A09F00B-8915-B56E-5234-2B57D45E28AC}"/>
              </a:ext>
            </a:extLst>
          </p:cNvPr>
          <p:cNvSpPr/>
          <p:nvPr/>
        </p:nvSpPr>
        <p:spPr>
          <a:xfrm>
            <a:off x="4907389" y="5069416"/>
            <a:ext cx="57254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2DACC78C-40AE-8750-6A7B-B5DD67A405CB}"/>
              </a:ext>
            </a:extLst>
          </p:cNvPr>
          <p:cNvSpPr/>
          <p:nvPr/>
        </p:nvSpPr>
        <p:spPr>
          <a:xfrm>
            <a:off x="4152849" y="5288281"/>
            <a:ext cx="57254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02757B1A-33AF-D459-BF5C-FA744548C9D4}"/>
              </a:ext>
            </a:extLst>
          </p:cNvPr>
          <p:cNvSpPr/>
          <p:nvPr/>
        </p:nvSpPr>
        <p:spPr>
          <a:xfrm>
            <a:off x="6035818" y="5202583"/>
            <a:ext cx="57254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02C16E8-E1BD-0136-F40D-8ED425563207}"/>
              </a:ext>
            </a:extLst>
          </p:cNvPr>
          <p:cNvSpPr/>
          <p:nvPr/>
        </p:nvSpPr>
        <p:spPr>
          <a:xfrm>
            <a:off x="8334902" y="5270878"/>
            <a:ext cx="57254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5F3CA2D-F8E9-7CF0-7EB9-CFDBFEBF7E41}"/>
              </a:ext>
            </a:extLst>
          </p:cNvPr>
          <p:cNvCxnSpPr>
            <a:cxnSpLocks/>
            <a:stCxn id="52" idx="7"/>
            <a:endCxn id="51" idx="2"/>
          </p:cNvCxnSpPr>
          <p:nvPr/>
        </p:nvCxnSpPr>
        <p:spPr>
          <a:xfrm flipV="1">
            <a:off x="4201718" y="5092276"/>
            <a:ext cx="705671" cy="20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40E50EE-F360-04CC-0D18-5B9567E62CF7}"/>
              </a:ext>
            </a:extLst>
          </p:cNvPr>
          <p:cNvCxnSpPr>
            <a:cxnSpLocks/>
            <a:stCxn id="51" idx="6"/>
            <a:endCxn id="53" idx="6"/>
          </p:cNvCxnSpPr>
          <p:nvPr/>
        </p:nvCxnSpPr>
        <p:spPr>
          <a:xfrm>
            <a:off x="4964643" y="5092276"/>
            <a:ext cx="1128429" cy="133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8816B5F-FFE3-96FB-561C-7A46F7EADBA9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>
          <a:xfrm>
            <a:off x="6093072" y="5225443"/>
            <a:ext cx="2241830" cy="68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9F2E666-9BB3-CE9D-62BE-EE131703D1AC}"/>
              </a:ext>
            </a:extLst>
          </p:cNvPr>
          <p:cNvCxnSpPr>
            <a:stCxn id="54" idx="6"/>
          </p:cNvCxnSpPr>
          <p:nvPr/>
        </p:nvCxnSpPr>
        <p:spPr>
          <a:xfrm>
            <a:off x="8392156" y="5293738"/>
            <a:ext cx="1394101" cy="40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81D74279-26BB-A0EC-E1EB-30D03173106A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3971929" y="5327305"/>
            <a:ext cx="189305" cy="15274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4809826E-8E79-1155-5E38-51C8B393123B}"/>
              </a:ext>
            </a:extLst>
          </p:cNvPr>
          <p:cNvSpPr txBox="1"/>
          <p:nvPr/>
        </p:nvSpPr>
        <p:spPr>
          <a:xfrm>
            <a:off x="9315580" y="6432096"/>
            <a:ext cx="127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Second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974B092-8592-62EA-BD93-9B19D7331F93}"/>
              </a:ext>
            </a:extLst>
          </p:cNvPr>
          <p:cNvSpPr txBox="1"/>
          <p:nvPr/>
        </p:nvSpPr>
        <p:spPr>
          <a:xfrm>
            <a:off x="2876918" y="4267430"/>
            <a:ext cx="127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效果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45D80F4-F2AE-0B0F-6143-E910190F1746}"/>
              </a:ext>
            </a:extLst>
          </p:cNvPr>
          <p:cNvSpPr txBox="1"/>
          <p:nvPr/>
        </p:nvSpPr>
        <p:spPr>
          <a:xfrm>
            <a:off x="5059461" y="4078847"/>
            <a:ext cx="3514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所截取信号片段长度与</a:t>
            </a:r>
            <a:r>
              <a:rPr lang="en-US" altLang="zh-CN" dirty="0"/>
              <a:t>HR</a:t>
            </a:r>
            <a:r>
              <a:rPr lang="zh-CN" altLang="en-US" dirty="0"/>
              <a:t>指标的聚类效果（主观）</a:t>
            </a:r>
          </a:p>
        </p:txBody>
      </p:sp>
    </p:spTree>
    <p:extLst>
      <p:ext uri="{BB962C8B-B14F-4D97-AF65-F5344CB8AC3E}">
        <p14:creationId xmlns:p14="http://schemas.microsoft.com/office/powerpoint/2010/main" val="3809841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257300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5:</a:t>
            </a:r>
            <a:r>
              <a:rPr lang="zh-CN" altLang="en-US" dirty="0"/>
              <a:t> 对噪声不是很敏感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B3C638-D369-F4EB-9B30-3C637FE2F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90" y="4178317"/>
            <a:ext cx="3584994" cy="23899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65B7C9-C915-E910-5533-2C0A5EF97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90" y="1886760"/>
            <a:ext cx="3584994" cy="23899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8EE7FB-F7E6-9C65-C0F7-FDE35C8EB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984" y="1886760"/>
            <a:ext cx="3584994" cy="23899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A35BEB-6AE9-5BA0-F9D6-FA58A4987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984" y="4178317"/>
            <a:ext cx="3584994" cy="238999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2D68CDC-CD02-0343-B9AE-2794DC22140F}"/>
              </a:ext>
            </a:extLst>
          </p:cNvPr>
          <p:cNvSpPr txBox="1"/>
          <p:nvPr/>
        </p:nvSpPr>
        <p:spPr>
          <a:xfrm>
            <a:off x="4895489" y="1662061"/>
            <a:ext cx="22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</a:t>
            </a:r>
            <a:r>
              <a:rPr lang="zh-CN" altLang="en-US" dirty="0"/>
              <a:t>，</a:t>
            </a:r>
            <a:r>
              <a:rPr lang="en-US" altLang="zh-CN" dirty="0"/>
              <a:t>120ms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097AD3-4934-C680-7182-CC71F15AD2E5}"/>
              </a:ext>
            </a:extLst>
          </p:cNvPr>
          <p:cNvSpPr txBox="1"/>
          <p:nvPr/>
        </p:nvSpPr>
        <p:spPr>
          <a:xfrm>
            <a:off x="3801732" y="4092090"/>
            <a:ext cx="81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Noisy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6751F2-D3C1-01C2-4114-44F5C3706E33}"/>
              </a:ext>
            </a:extLst>
          </p:cNvPr>
          <p:cNvSpPr txBox="1"/>
          <p:nvPr/>
        </p:nvSpPr>
        <p:spPr>
          <a:xfrm>
            <a:off x="3801732" y="6383647"/>
            <a:ext cx="81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Noisy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06C2152-A988-7F7A-2D46-6B13FAD1DF8C}"/>
              </a:ext>
            </a:extLst>
          </p:cNvPr>
          <p:cNvSpPr txBox="1"/>
          <p:nvPr/>
        </p:nvSpPr>
        <p:spPr>
          <a:xfrm>
            <a:off x="7197323" y="4092090"/>
            <a:ext cx="121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Noise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25169A-1107-9A10-4011-0FB9BFD190B2}"/>
              </a:ext>
            </a:extLst>
          </p:cNvPr>
          <p:cNvSpPr txBox="1"/>
          <p:nvPr/>
        </p:nvSpPr>
        <p:spPr>
          <a:xfrm>
            <a:off x="7197323" y="6383647"/>
            <a:ext cx="121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Noise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7592FB-5FAB-A17B-260B-1EFCBBA11636}"/>
              </a:ext>
            </a:extLst>
          </p:cNvPr>
          <p:cNvSpPr txBox="1"/>
          <p:nvPr/>
        </p:nvSpPr>
        <p:spPr>
          <a:xfrm>
            <a:off x="9354645" y="3393486"/>
            <a:ext cx="2855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 checked codes several times, the clustering results is the same, </a:t>
            </a:r>
            <a:r>
              <a:rPr lang="zh-CN" altLang="en-US" dirty="0"/>
              <a:t>不管是不是有这</a:t>
            </a:r>
            <a:r>
              <a:rPr lang="en-US" altLang="zh-CN" dirty="0"/>
              <a:t>0.1dB </a:t>
            </a:r>
            <a:r>
              <a:rPr lang="en-US" altLang="zh-CN" dirty="0" err="1"/>
              <a:t>nosie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783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68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Work_4: </a:t>
            </a:r>
            <a:r>
              <a:rPr lang="en-US" altLang="zh-CN" sz="1400" dirty="0"/>
              <a:t>Clustering Exploration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BF225-0346-1E59-9A8E-85D972F429F5}"/>
              </a:ext>
            </a:extLst>
          </p:cNvPr>
          <p:cNvSpPr txBox="1"/>
          <p:nvPr/>
        </p:nvSpPr>
        <p:spPr>
          <a:xfrm>
            <a:off x="1122218" y="1257300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随后，我对之前得到的</a:t>
            </a:r>
            <a:r>
              <a:rPr lang="en-US" altLang="zh-CN" dirty="0"/>
              <a:t>template</a:t>
            </a:r>
            <a:r>
              <a:rPr lang="zh-CN" altLang="en-US" dirty="0"/>
              <a:t>也尝试了聚类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B6715A-025E-536B-53EA-21F864098E34}"/>
              </a:ext>
            </a:extLst>
          </p:cNvPr>
          <p:cNvSpPr txBox="1"/>
          <p:nvPr/>
        </p:nvSpPr>
        <p:spPr>
          <a:xfrm>
            <a:off x="1417912" y="1970216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Conclusion1</a:t>
            </a:r>
            <a:r>
              <a:rPr lang="zh-CN" altLang="en-US" dirty="0"/>
              <a:t>：对</a:t>
            </a:r>
            <a:r>
              <a:rPr lang="en-US" altLang="zh-CN" dirty="0"/>
              <a:t>HR</a:t>
            </a:r>
            <a:r>
              <a:rPr lang="zh-CN" altLang="en-US" dirty="0"/>
              <a:t>和</a:t>
            </a:r>
            <a:r>
              <a:rPr lang="en-US" altLang="zh-CN" dirty="0"/>
              <a:t>S</a:t>
            </a:r>
            <a:r>
              <a:rPr lang="zh-CN" altLang="en-US" dirty="0"/>
              <a:t>的聚类效果，提升不显著。对</a:t>
            </a:r>
            <a:r>
              <a:rPr lang="en-US" altLang="zh-CN" dirty="0"/>
              <a:t>RR</a:t>
            </a:r>
            <a:r>
              <a:rPr lang="zh-CN" altLang="en-US" dirty="0"/>
              <a:t>和</a:t>
            </a:r>
            <a:r>
              <a:rPr lang="en-US" altLang="zh-CN" dirty="0"/>
              <a:t>D</a:t>
            </a:r>
            <a:r>
              <a:rPr lang="zh-CN" altLang="en-US" dirty="0"/>
              <a:t>依然如此没有任何效果。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C16189-ADB0-7ABC-381A-FF93383E4EF2}"/>
              </a:ext>
            </a:extLst>
          </p:cNvPr>
          <p:cNvSpPr txBox="1"/>
          <p:nvPr/>
        </p:nvSpPr>
        <p:spPr>
          <a:xfrm>
            <a:off x="1417912" y="2604184"/>
            <a:ext cx="104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Conclusion2</a:t>
            </a:r>
            <a:r>
              <a:rPr lang="zh-CN" altLang="en-US" dirty="0"/>
              <a:t>：</a:t>
            </a:r>
            <a:r>
              <a:rPr lang="en-US" altLang="zh-CN" dirty="0"/>
              <a:t>K-shapes &gt;&gt; K-means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1F6E0C-74E0-24E4-BAEB-B3FD6D525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20" y="3336667"/>
            <a:ext cx="3571337" cy="23808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237D95-85D9-4EA3-B735-783C67D67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85" y="3336668"/>
            <a:ext cx="3571335" cy="23808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C2D1782-2E43-AE79-7E0A-FB3A4D859CBE}"/>
              </a:ext>
            </a:extLst>
          </p:cNvPr>
          <p:cNvSpPr txBox="1"/>
          <p:nvPr/>
        </p:nvSpPr>
        <p:spPr>
          <a:xfrm>
            <a:off x="3228076" y="5809892"/>
            <a:ext cx="279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K-Shapes, Templates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5C5C97-70A2-85D4-BD9D-320DC8485607}"/>
              </a:ext>
            </a:extLst>
          </p:cNvPr>
          <p:cNvSpPr txBox="1"/>
          <p:nvPr/>
        </p:nvSpPr>
        <p:spPr>
          <a:xfrm>
            <a:off x="6925933" y="5717558"/>
            <a:ext cx="279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K-Means, Templates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449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32A2BE86-86A6-F1FC-83EE-91A826B532E5}"/>
              </a:ext>
            </a:extLst>
          </p:cNvPr>
          <p:cNvSpPr txBox="1"/>
          <p:nvPr/>
        </p:nvSpPr>
        <p:spPr>
          <a:xfrm>
            <a:off x="1122218" y="423950"/>
            <a:ext cx="458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Work_5: </a:t>
            </a:r>
            <a:r>
              <a:rPr lang="en-US" altLang="zh-CN" sz="1400" dirty="0"/>
              <a:t>Tutorial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2611FF-334F-E74D-D7A3-11458AC12FC5}"/>
              </a:ext>
            </a:extLst>
          </p:cNvPr>
          <p:cNvSpPr txBox="1"/>
          <p:nvPr/>
        </p:nvSpPr>
        <p:spPr>
          <a:xfrm>
            <a:off x="1932215" y="1505854"/>
            <a:ext cx="24638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Features:</a:t>
            </a:r>
          </a:p>
          <a:p>
            <a:endParaRPr lang="en-US" altLang="zh-CN" dirty="0"/>
          </a:p>
          <a:p>
            <a:r>
              <a:rPr lang="en-US" altLang="zh-CN" dirty="0"/>
              <a:t>Statistical</a:t>
            </a:r>
          </a:p>
          <a:p>
            <a:endParaRPr lang="en-US" altLang="zh-CN" dirty="0"/>
          </a:p>
          <a:p>
            <a:r>
              <a:rPr lang="en-US" altLang="zh-CN" dirty="0"/>
              <a:t>Temporal    </a:t>
            </a:r>
          </a:p>
          <a:p>
            <a:endParaRPr lang="en-US" altLang="zh-CN" dirty="0"/>
          </a:p>
          <a:p>
            <a:r>
              <a:rPr lang="en-US" altLang="zh-CN" dirty="0"/>
              <a:t>Spectral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FE25E8-19E4-A19F-884E-C858FA7AB6FC}"/>
              </a:ext>
            </a:extLst>
          </p:cNvPr>
          <p:cNvSpPr txBox="1"/>
          <p:nvPr/>
        </p:nvSpPr>
        <p:spPr>
          <a:xfrm>
            <a:off x="7228115" y="1755051"/>
            <a:ext cx="34660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Now:</a:t>
            </a:r>
          </a:p>
          <a:p>
            <a:r>
              <a:rPr lang="en-US" altLang="zh-CN" dirty="0"/>
              <a:t>Input: 1-D signal (N, )</a:t>
            </a:r>
          </a:p>
          <a:p>
            <a:endParaRPr lang="en-US" altLang="zh-CN" dirty="0"/>
          </a:p>
          <a:p>
            <a:r>
              <a:rPr lang="en-US" altLang="zh-CN" dirty="0"/>
              <a:t>Next Step:</a:t>
            </a:r>
          </a:p>
          <a:p>
            <a:r>
              <a:rPr lang="en-US" altLang="zh-CN" dirty="0"/>
              <a:t>Input: 2-D signal (M, N)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A7BCF6-7566-3AFD-EDEF-D098CF451299}"/>
              </a:ext>
            </a:extLst>
          </p:cNvPr>
          <p:cNvSpPr txBox="1"/>
          <p:nvPr/>
        </p:nvSpPr>
        <p:spPr>
          <a:xfrm>
            <a:off x="3923211" y="1505853"/>
            <a:ext cx="12453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Progress:</a:t>
            </a:r>
          </a:p>
          <a:p>
            <a:endParaRPr lang="en-US" altLang="zh-CN" dirty="0"/>
          </a:p>
          <a:p>
            <a:r>
              <a:rPr lang="en-US" altLang="zh-CN" dirty="0"/>
              <a:t>(8/8)</a:t>
            </a:r>
          </a:p>
          <a:p>
            <a:endParaRPr lang="en-US" altLang="zh-CN" dirty="0"/>
          </a:p>
          <a:p>
            <a:r>
              <a:rPr lang="en-US" altLang="zh-CN" dirty="0"/>
              <a:t>(11/15)</a:t>
            </a:r>
          </a:p>
          <a:p>
            <a:endParaRPr lang="en-US" altLang="zh-CN" dirty="0"/>
          </a:p>
          <a:p>
            <a:r>
              <a:rPr lang="en-US" altLang="zh-CN" dirty="0"/>
              <a:t>(15/20)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B243AE1-A81C-0548-998F-A35787C73021}"/>
              </a:ext>
            </a:extLst>
          </p:cNvPr>
          <p:cNvCxnSpPr/>
          <p:nvPr/>
        </p:nvCxnSpPr>
        <p:spPr>
          <a:xfrm flipV="1">
            <a:off x="0" y="3765532"/>
            <a:ext cx="12192000" cy="7389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ECC9151-4086-C8FE-A4EC-C1FF57767FFF}"/>
              </a:ext>
            </a:extLst>
          </p:cNvPr>
          <p:cNvSpPr txBox="1"/>
          <p:nvPr/>
        </p:nvSpPr>
        <p:spPr>
          <a:xfrm>
            <a:off x="1932215" y="4157416"/>
            <a:ext cx="54288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353535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Filter (Butter, Chebyshev, Bessel)</a:t>
            </a:r>
          </a:p>
          <a:p>
            <a:endParaRPr lang="en-US" altLang="zh-CN" dirty="0"/>
          </a:p>
          <a:p>
            <a:r>
              <a:rPr lang="en-US" altLang="zh-CN" dirty="0"/>
              <a:t>EMD &amp; EEMD</a:t>
            </a:r>
          </a:p>
          <a:p>
            <a:endParaRPr lang="en-US" altLang="zh-CN" dirty="0"/>
          </a:p>
          <a:p>
            <a:r>
              <a:rPr lang="en-US" altLang="zh-CN" dirty="0"/>
              <a:t>Denoising(FFT &amp; Wavelet)</a:t>
            </a:r>
          </a:p>
          <a:p>
            <a:endParaRPr lang="en-US" altLang="zh-CN" dirty="0"/>
          </a:p>
          <a:p>
            <a:r>
              <a:rPr lang="en-US" altLang="zh-CN" dirty="0"/>
              <a:t>Clustering(K-Means, K-shapes, H )</a:t>
            </a:r>
          </a:p>
        </p:txBody>
      </p:sp>
    </p:spTree>
    <p:extLst>
      <p:ext uri="{BB962C8B-B14F-4D97-AF65-F5344CB8AC3E}">
        <p14:creationId xmlns:p14="http://schemas.microsoft.com/office/powerpoint/2010/main" val="4256841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Work_6: </a:t>
            </a:r>
            <a:r>
              <a:rPr lang="en-US" altLang="zh-CN" sz="1400" dirty="0"/>
              <a:t>Theoretical knowledge Learning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F1E1A2-EAA5-F458-EF2C-03F08482877A}"/>
              </a:ext>
            </a:extLst>
          </p:cNvPr>
          <p:cNvSpPr txBox="1"/>
          <p:nvPr/>
        </p:nvSpPr>
        <p:spPr>
          <a:xfrm>
            <a:off x="2042234" y="1443186"/>
            <a:ext cx="3059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sz="2000" b="1" dirty="0"/>
              <a:t>Signals and Systems</a:t>
            </a:r>
            <a:endParaRPr lang="zh-CN" altLang="en-US" sz="2000" b="1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37747AD-864C-AEE0-EAFB-F0680C63BA51}"/>
              </a:ext>
            </a:extLst>
          </p:cNvPr>
          <p:cNvCxnSpPr>
            <a:cxnSpLocks/>
          </p:cNvCxnSpPr>
          <p:nvPr/>
        </p:nvCxnSpPr>
        <p:spPr>
          <a:xfrm>
            <a:off x="7246388" y="1097280"/>
            <a:ext cx="0" cy="576072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6C7C0D7-F219-E08C-D3D9-87ED10553615}"/>
              </a:ext>
            </a:extLst>
          </p:cNvPr>
          <p:cNvSpPr txBox="1"/>
          <p:nvPr/>
        </p:nvSpPr>
        <p:spPr>
          <a:xfrm>
            <a:off x="1097118" y="2047453"/>
            <a:ext cx="610210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>
                <a:latin typeface="+mj-lt"/>
              </a:rPr>
              <a:t>Course: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EE120, Berkeley 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This week's progress:</a:t>
            </a:r>
          </a:p>
          <a:p>
            <a:r>
              <a:rPr lang="en-US" altLang="zh-CN" dirty="0">
                <a:latin typeface="+mj-lt"/>
              </a:rPr>
              <a:t>Lecture 8 (discrete-time Fourier transform)</a:t>
            </a:r>
          </a:p>
          <a:p>
            <a:r>
              <a:rPr lang="en-US" altLang="zh-CN" dirty="0">
                <a:latin typeface="+mj-lt"/>
              </a:rPr>
              <a:t>Lecture 9 (discrete-time Fourier transform, continued)</a:t>
            </a:r>
          </a:p>
          <a:p>
            <a:r>
              <a:rPr lang="en-US" altLang="zh-CN" dirty="0">
                <a:latin typeface="+mj-lt"/>
              </a:rPr>
              <a:t>Finish 1 lab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Next week’s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plan:</a:t>
            </a:r>
          </a:p>
          <a:p>
            <a:r>
              <a:rPr lang="en-US" altLang="zh-CN" dirty="0">
                <a:latin typeface="+mj-lt"/>
              </a:rPr>
              <a:t>Lecture 10 (the DFT; FIR filters)</a:t>
            </a:r>
          </a:p>
          <a:p>
            <a:r>
              <a:rPr lang="en-US" altLang="zh-CN" dirty="0">
                <a:latin typeface="+mj-lt"/>
              </a:rPr>
              <a:t>Lecture 11 (Fourier transforms in two dimensions)</a:t>
            </a:r>
          </a:p>
          <a:p>
            <a:r>
              <a:rPr lang="en-US" altLang="zh-CN" dirty="0">
                <a:latin typeface="+mj-lt"/>
              </a:rPr>
              <a:t>Finish 1 lab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E993F5-72DE-224C-DFA0-38C8CB38D810}"/>
              </a:ext>
            </a:extLst>
          </p:cNvPr>
          <p:cNvSpPr txBox="1"/>
          <p:nvPr/>
        </p:nvSpPr>
        <p:spPr>
          <a:xfrm>
            <a:off x="7898307" y="1443186"/>
            <a:ext cx="31295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Application Materials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6D1E31-802A-2BBB-D6E9-E1F69FB5D400}"/>
              </a:ext>
            </a:extLst>
          </p:cNvPr>
          <p:cNvSpPr txBox="1"/>
          <p:nvPr/>
        </p:nvSpPr>
        <p:spPr>
          <a:xfrm>
            <a:off x="7898307" y="2690336"/>
            <a:ext cx="3988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b="1" dirty="0"/>
              <a:t>This week's progress:</a:t>
            </a:r>
          </a:p>
          <a:p>
            <a:r>
              <a:rPr lang="en-US" altLang="zh-CN" dirty="0"/>
              <a:t>Statement of Purpose: 100 %</a:t>
            </a:r>
          </a:p>
          <a:p>
            <a:r>
              <a:rPr lang="en-US" altLang="zh-CN" dirty="0"/>
              <a:t>Writing Sample:</a:t>
            </a:r>
            <a:r>
              <a:rPr lang="zh-CN" altLang="en-US" dirty="0"/>
              <a:t> </a:t>
            </a:r>
            <a:r>
              <a:rPr lang="en-US" altLang="zh-CN" dirty="0"/>
              <a:t>100 %</a:t>
            </a:r>
          </a:p>
          <a:p>
            <a:endParaRPr lang="en-US" altLang="zh-CN" dirty="0"/>
          </a:p>
          <a:p>
            <a:r>
              <a:rPr lang="en-US" altLang="zh-CN" b="1" dirty="0"/>
              <a:t>Today: Submit </a:t>
            </a:r>
          </a:p>
        </p:txBody>
      </p:sp>
    </p:spTree>
    <p:extLst>
      <p:ext uri="{BB962C8B-B14F-4D97-AF65-F5344CB8AC3E}">
        <p14:creationId xmlns:p14="http://schemas.microsoft.com/office/powerpoint/2010/main" val="3189137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175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Questions</a:t>
            </a:r>
            <a:endParaRPr lang="en-US" altLang="zh-CN" sz="32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A0A276-ED6D-9AA8-53E0-36DC0D9FA2F6}"/>
              </a:ext>
            </a:extLst>
          </p:cNvPr>
          <p:cNvSpPr txBox="1"/>
          <p:nvPr/>
        </p:nvSpPr>
        <p:spPr>
          <a:xfrm>
            <a:off x="2359025" y="1736725"/>
            <a:ext cx="7140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en-US" dirty="0"/>
              <a:t>我如何独自判断，一个方法是不是有效的。比如希尔伯特变化提取包络线。上次失败了，这次成功了。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0410D-711E-43EC-82AE-A241BD7B0566}"/>
              </a:ext>
            </a:extLst>
          </p:cNvPr>
          <p:cNvSpPr txBox="1"/>
          <p:nvPr/>
        </p:nvSpPr>
        <p:spPr>
          <a:xfrm>
            <a:off x="2359024" y="2911000"/>
            <a:ext cx="7140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1. Why </a:t>
            </a:r>
            <a:r>
              <a:rPr lang="en-US" altLang="zh-CN" dirty="0" err="1"/>
              <a:t>laplace</a:t>
            </a:r>
            <a:r>
              <a:rPr lang="en-US" altLang="zh-CN" dirty="0"/>
              <a:t> noise rather than gaussian noise</a:t>
            </a:r>
            <a:r>
              <a:rPr lang="zh-CN" altLang="en-US" dirty="0"/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E2F1F6-6687-FD63-6D29-553E1D88B794}"/>
              </a:ext>
            </a:extLst>
          </p:cNvPr>
          <p:cNvSpPr txBox="1"/>
          <p:nvPr/>
        </p:nvSpPr>
        <p:spPr>
          <a:xfrm>
            <a:off x="2359024" y="3939700"/>
            <a:ext cx="7140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solidFill>
                  <a:srgbClr val="353535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1.S</a:t>
            </a:r>
            <a:r>
              <a:rPr lang="zh-CN" altLang="en-US" dirty="0"/>
              <a:t>指标是对</a:t>
            </a:r>
            <a:r>
              <a:rPr lang="en-US" altLang="zh-CN" dirty="0"/>
              <a:t>clustering</a:t>
            </a:r>
            <a:r>
              <a:rPr lang="zh-CN" altLang="en-US" dirty="0"/>
              <a:t>有反应的但是有些微弱，我们是不是可以探索探索如何用聚类对</a:t>
            </a:r>
            <a:r>
              <a:rPr lang="en-US" altLang="zh-CN" dirty="0"/>
              <a:t>S</a:t>
            </a:r>
            <a:r>
              <a:rPr lang="zh-CN" altLang="en-US" dirty="0"/>
              <a:t>进行分类？</a:t>
            </a:r>
          </a:p>
        </p:txBody>
      </p:sp>
    </p:spTree>
    <p:extLst>
      <p:ext uri="{BB962C8B-B14F-4D97-AF65-F5344CB8AC3E}">
        <p14:creationId xmlns:p14="http://schemas.microsoft.com/office/powerpoint/2010/main" val="428463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9" y="423950"/>
            <a:ext cx="593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Work_1: </a:t>
            </a:r>
            <a:r>
              <a:rPr lang="en-US" altLang="zh-CN" sz="1400" dirty="0"/>
              <a:t>Improve code: DataDeme/simscg.py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08F760-456E-D9EB-84B8-A9313C032BDA}"/>
              </a:ext>
            </a:extLst>
          </p:cNvPr>
          <p:cNvSpPr txBox="1"/>
          <p:nvPr/>
        </p:nvSpPr>
        <p:spPr>
          <a:xfrm>
            <a:off x="1596913" y="1709770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 90 180 filename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971F13-92E2-F20F-1BFA-969425FE9970}"/>
              </a:ext>
            </a:extLst>
          </p:cNvPr>
          <p:cNvSpPr txBox="1"/>
          <p:nvPr/>
        </p:nvSpPr>
        <p:spPr>
          <a:xfrm>
            <a:off x="1596913" y="2550750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0.1</a:t>
            </a:r>
            <a:r>
              <a:rPr lang="en-US" altLang="zh-CN" dirty="0"/>
              <a:t> 90 180 filename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C70007-B6F6-E2A0-5652-5F535C138DA8}"/>
              </a:ext>
            </a:extLst>
          </p:cNvPr>
          <p:cNvSpPr txBox="1"/>
          <p:nvPr/>
        </p:nvSpPr>
        <p:spPr>
          <a:xfrm>
            <a:off x="1715998" y="2900478"/>
            <a:ext cx="327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Hr:77 rr:16 sp:101 dp:72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BCD59D-A94A-079C-ADCC-CD037EF70147}"/>
              </a:ext>
            </a:extLst>
          </p:cNvPr>
          <p:cNvSpPr txBox="1"/>
          <p:nvPr/>
        </p:nvSpPr>
        <p:spPr>
          <a:xfrm>
            <a:off x="1715998" y="2056890"/>
            <a:ext cx="361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Hr:110 rr:11 sp:167 dp:70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538D36-02C9-4235-8109-1685D651AD35}"/>
              </a:ext>
            </a:extLst>
          </p:cNvPr>
          <p:cNvSpPr txBox="1"/>
          <p:nvPr/>
        </p:nvSpPr>
        <p:spPr>
          <a:xfrm>
            <a:off x="1596912" y="4068900"/>
            <a:ext cx="681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 90 180 seed filename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6EF5AB-AB2C-69B0-9905-4F051AE246DD}"/>
              </a:ext>
            </a:extLst>
          </p:cNvPr>
          <p:cNvSpPr txBox="1"/>
          <p:nvPr/>
        </p:nvSpPr>
        <p:spPr>
          <a:xfrm>
            <a:off x="1596913" y="4909880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&gt;python simscg.py 1 </a:t>
            </a:r>
            <a:r>
              <a:rPr lang="en-US" altLang="zh-CN" dirty="0">
                <a:solidFill>
                  <a:srgbClr val="FF0000"/>
                </a:solidFill>
              </a:rPr>
              <a:t>0.1</a:t>
            </a:r>
            <a:r>
              <a:rPr lang="en-US" altLang="zh-CN" dirty="0"/>
              <a:t> 90 180 seed filename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F25CB12-D208-7367-C170-1D390AE4AECF}"/>
              </a:ext>
            </a:extLst>
          </p:cNvPr>
          <p:cNvSpPr txBox="1"/>
          <p:nvPr/>
        </p:nvSpPr>
        <p:spPr>
          <a:xfrm>
            <a:off x="1715998" y="4416020"/>
            <a:ext cx="361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Hr:110 rr:11 sp:167 dp:70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40AA095-9E08-E89D-F8C3-294F8B93BD08}"/>
              </a:ext>
            </a:extLst>
          </p:cNvPr>
          <p:cNvSpPr txBox="1"/>
          <p:nvPr/>
        </p:nvSpPr>
        <p:spPr>
          <a:xfrm>
            <a:off x="1715998" y="5279212"/>
            <a:ext cx="361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Hr:110 rr:11 sp:167 dp:70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19418E-6EAD-1FD6-615B-F3783B6245FB}"/>
              </a:ext>
            </a:extLst>
          </p:cNvPr>
          <p:cNvSpPr txBox="1"/>
          <p:nvPr/>
        </p:nvSpPr>
        <p:spPr>
          <a:xfrm>
            <a:off x="1596913" y="6110884"/>
            <a:ext cx="7915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simscg.py is pushed to </a:t>
            </a:r>
          </a:p>
          <a:p>
            <a:r>
              <a:rPr lang="en-US" altLang="zh-CN" dirty="0"/>
              <a:t>It may be of some help.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EFC643D-1E18-3C64-880C-8C27C88B7026}"/>
              </a:ext>
            </a:extLst>
          </p:cNvPr>
          <p:cNvSpPr txBox="1"/>
          <p:nvPr/>
        </p:nvSpPr>
        <p:spPr>
          <a:xfrm>
            <a:off x="1596912" y="1252330"/>
            <a:ext cx="5337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Simulation </a:t>
            </a:r>
            <a:r>
              <a:rPr lang="en-US" altLang="zh-CN" sz="2000" b="1" dirty="0"/>
              <a:t>before</a:t>
            </a:r>
            <a:r>
              <a:rPr lang="en-US" altLang="zh-CN" sz="2000" dirty="0"/>
              <a:t> codes are improved:</a:t>
            </a:r>
            <a:endParaRPr lang="zh-CN" altLang="en-US" sz="2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41DF5F-23C8-E498-127B-FFF2859A87B1}"/>
              </a:ext>
            </a:extLst>
          </p:cNvPr>
          <p:cNvSpPr txBox="1"/>
          <p:nvPr/>
        </p:nvSpPr>
        <p:spPr>
          <a:xfrm>
            <a:off x="1596912" y="3611460"/>
            <a:ext cx="573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Simulation </a:t>
            </a:r>
            <a:r>
              <a:rPr lang="en-US" altLang="zh-CN" sz="2000" b="1" dirty="0"/>
              <a:t>after</a:t>
            </a:r>
            <a:r>
              <a:rPr lang="en-US" altLang="zh-CN" sz="2000" dirty="0"/>
              <a:t> codes are improved:</a:t>
            </a:r>
            <a:endParaRPr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55E77BD-FB65-026C-4272-D629AB241225}"/>
              </a:ext>
            </a:extLst>
          </p:cNvPr>
          <p:cNvSpPr txBox="1"/>
          <p:nvPr/>
        </p:nvSpPr>
        <p:spPr>
          <a:xfrm>
            <a:off x="7937500" y="170977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只改变噪声程度，相同的指令会产生不同的结果。检验算法的去噪声效果，需要手动添加噪声。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A656F05-D0D2-11D1-6B1B-D54B7AB2101C}"/>
              </a:ext>
            </a:extLst>
          </p:cNvPr>
          <p:cNvSpPr txBox="1"/>
          <p:nvPr/>
        </p:nvSpPr>
        <p:spPr>
          <a:xfrm>
            <a:off x="7965439" y="4216802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产生相同的结果，无需手动添加噪声。</a:t>
            </a:r>
            <a:endParaRPr lang="en-US" altLang="zh-CN" dirty="0"/>
          </a:p>
          <a:p>
            <a:r>
              <a:rPr lang="zh-CN" altLang="en-US" dirty="0"/>
              <a:t>更方便去检验算法的去噪声效果。</a:t>
            </a:r>
          </a:p>
        </p:txBody>
      </p:sp>
    </p:spTree>
    <p:extLst>
      <p:ext uri="{BB962C8B-B14F-4D97-AF65-F5344CB8AC3E}">
        <p14:creationId xmlns:p14="http://schemas.microsoft.com/office/powerpoint/2010/main" val="2164137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497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Questions About Application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579CD7-AF40-0453-6076-972A2A84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5" y="1474638"/>
            <a:ext cx="8934226" cy="19543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FC36B7-B134-2D54-79D9-32CA53C79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5" y="4225482"/>
            <a:ext cx="5083175" cy="115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74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5219007" y="3105834"/>
            <a:ext cx="1753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01594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45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Get Envelope, HR Rate, Segmentation, Clustering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D9F4E9-6E86-07AB-C6C0-A2C24278C9B6}"/>
              </a:ext>
            </a:extLst>
          </p:cNvPr>
          <p:cNvSpPr/>
          <p:nvPr/>
        </p:nvSpPr>
        <p:spPr>
          <a:xfrm>
            <a:off x="2379902" y="1787868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Get Envelope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62C420-9C5A-4F3C-E120-0B858B7003C3}"/>
              </a:ext>
            </a:extLst>
          </p:cNvPr>
          <p:cNvSpPr/>
          <p:nvPr/>
        </p:nvSpPr>
        <p:spPr>
          <a:xfrm>
            <a:off x="2379898" y="2713021"/>
            <a:ext cx="2589997" cy="627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Detect Peaks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872AE84-84B1-43FA-73DD-1C80C0DF3700}"/>
              </a:ext>
            </a:extLst>
          </p:cNvPr>
          <p:cNvSpPr/>
          <p:nvPr/>
        </p:nvSpPr>
        <p:spPr>
          <a:xfrm>
            <a:off x="2379898" y="3671731"/>
            <a:ext cx="2589998" cy="6055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Estimate HR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3CE9F4-3FCB-1E52-89FF-AE26F44512C9}"/>
              </a:ext>
            </a:extLst>
          </p:cNvPr>
          <p:cNvSpPr/>
          <p:nvPr/>
        </p:nvSpPr>
        <p:spPr>
          <a:xfrm>
            <a:off x="2379899" y="4608815"/>
            <a:ext cx="2589999" cy="602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Segmentation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CBDBC8-01F1-6581-5E85-4E0C7EE27129}"/>
              </a:ext>
            </a:extLst>
          </p:cNvPr>
          <p:cNvSpPr/>
          <p:nvPr/>
        </p:nvSpPr>
        <p:spPr>
          <a:xfrm>
            <a:off x="2379898" y="5563388"/>
            <a:ext cx="2590001" cy="604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K-Shapes Clustering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CBD2068-F12B-0835-B422-35F2ED40AFC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674897" y="2385671"/>
            <a:ext cx="3" cy="3273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37C26B6-247B-2366-E0A5-63BB4340D083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674897" y="3340244"/>
            <a:ext cx="0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1DD2A0E-8012-1F68-F0BF-FBD7CEEA27A1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674897" y="4277328"/>
            <a:ext cx="2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555819E-ADFD-DA4F-6E69-99DED1668A61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3674899" y="5211155"/>
            <a:ext cx="0" cy="352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5663A69-CEC3-94AB-2B46-E124E400AA1A}"/>
              </a:ext>
            </a:extLst>
          </p:cNvPr>
          <p:cNvSpPr txBox="1"/>
          <p:nvPr/>
        </p:nvSpPr>
        <p:spPr>
          <a:xfrm>
            <a:off x="2379900" y="865837"/>
            <a:ext cx="25899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Clean Data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 Noise, No RR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B21676E-680D-2057-FEFD-4D039C9331E8}"/>
              </a:ext>
            </a:extLst>
          </p:cNvPr>
          <p:cNvSpPr txBox="1"/>
          <p:nvPr/>
        </p:nvSpPr>
        <p:spPr>
          <a:xfrm>
            <a:off x="2943568" y="6488668"/>
            <a:ext cx="1462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Template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0C27CC4-C93E-0D7B-C2F9-0591CCCD7740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 flipH="1">
            <a:off x="3674896" y="6167477"/>
            <a:ext cx="3" cy="3211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1995CF4-9F3B-9375-B282-00C41D1C14B7}"/>
              </a:ext>
            </a:extLst>
          </p:cNvPr>
          <p:cNvCxnSpPr>
            <a:stCxn id="19" idx="2"/>
            <a:endCxn id="8" idx="0"/>
          </p:cNvCxnSpPr>
          <p:nvPr/>
        </p:nvCxnSpPr>
        <p:spPr>
          <a:xfrm>
            <a:off x="3674898" y="1512168"/>
            <a:ext cx="2" cy="275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0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645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Work_2: </a:t>
            </a:r>
            <a:r>
              <a:rPr lang="en-US" altLang="zh-CN" sz="1400" dirty="0"/>
              <a:t>Get Envelope, HR Rate, Segmentation, Clustering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1DF2F9-1C71-609A-B21D-C155FBB1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85" y="1909076"/>
            <a:ext cx="6326166" cy="21087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704D12-89F7-2F72-9D11-183649FD5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69" y="1261970"/>
            <a:ext cx="4537246" cy="340293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1408EC-C827-23B3-417B-CC23D62F91C3}"/>
              </a:ext>
            </a:extLst>
          </p:cNvPr>
          <p:cNvSpPr txBox="1"/>
          <p:nvPr/>
        </p:nvSpPr>
        <p:spPr>
          <a:xfrm>
            <a:off x="1428206" y="4415246"/>
            <a:ext cx="4798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在除去噪声以后，这个方法获得的包络线会非常完美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8075BF-9EAB-DCCF-E421-D8246811189F}"/>
              </a:ext>
            </a:extLst>
          </p:cNvPr>
          <p:cNvSpPr txBox="1"/>
          <p:nvPr/>
        </p:nvSpPr>
        <p:spPr>
          <a:xfrm>
            <a:off x="7040269" y="4738411"/>
            <a:ext cx="4798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依据</a:t>
            </a:r>
            <a:r>
              <a:rPr lang="en-US" altLang="zh-CN" dirty="0"/>
              <a:t>HR</a:t>
            </a:r>
            <a:r>
              <a:rPr lang="zh-CN" altLang="en-US" dirty="0"/>
              <a:t>周期进行分隔，每一段信号会出现参差的现象。</a:t>
            </a:r>
            <a:r>
              <a:rPr lang="en-US" altLang="zh-CN" dirty="0"/>
              <a:t>K-shapes</a:t>
            </a:r>
            <a:r>
              <a:rPr lang="zh-CN" altLang="en-US" dirty="0"/>
              <a:t>尤其适合处理这种情况。</a:t>
            </a:r>
          </a:p>
        </p:txBody>
      </p:sp>
    </p:spTree>
    <p:extLst>
      <p:ext uri="{BB962C8B-B14F-4D97-AF65-F5344CB8AC3E}">
        <p14:creationId xmlns:p14="http://schemas.microsoft.com/office/powerpoint/2010/main" val="327685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CF302F6-DFC5-2A07-9DB7-26A92F37F272}"/>
              </a:ext>
            </a:extLst>
          </p:cNvPr>
          <p:cNvSpPr/>
          <p:nvPr/>
        </p:nvSpPr>
        <p:spPr>
          <a:xfrm>
            <a:off x="4421138" y="2157322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Band Filter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FFFDEF0-E62C-1BB7-0C02-48986D5E6920}"/>
              </a:ext>
            </a:extLst>
          </p:cNvPr>
          <p:cNvSpPr/>
          <p:nvPr/>
        </p:nvSpPr>
        <p:spPr>
          <a:xfrm>
            <a:off x="4421134" y="3082475"/>
            <a:ext cx="2589997" cy="627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EEMD / EMD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122AFDA-00A1-2B24-DBA7-7823C1DB1360}"/>
              </a:ext>
            </a:extLst>
          </p:cNvPr>
          <p:cNvSpPr/>
          <p:nvPr/>
        </p:nvSpPr>
        <p:spPr>
          <a:xfrm>
            <a:off x="4421134" y="4041185"/>
            <a:ext cx="2589998" cy="6055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PCA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3F12B8-8366-DC47-B7FC-28BADDED0323}"/>
              </a:ext>
            </a:extLst>
          </p:cNvPr>
          <p:cNvSpPr/>
          <p:nvPr/>
        </p:nvSpPr>
        <p:spPr>
          <a:xfrm>
            <a:off x="4421135" y="4978269"/>
            <a:ext cx="2589999" cy="602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Spectrum Analysis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46AB21-8513-AC9E-8A93-3FA4B2F14BD6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5716133" y="2755125"/>
            <a:ext cx="3" cy="3273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7BDCDD8-E2C0-4D3E-3DD1-DE735BD32F08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5716133" y="3709698"/>
            <a:ext cx="0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1A952D7-0DD5-F876-395A-4A1D1885F58E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5716133" y="4646782"/>
            <a:ext cx="2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4C2805C-C752-B4CB-87E8-572A86829530}"/>
              </a:ext>
            </a:extLst>
          </p:cNvPr>
          <p:cNvSpPr txBox="1"/>
          <p:nvPr/>
        </p:nvSpPr>
        <p:spPr>
          <a:xfrm>
            <a:off x="3781117" y="1458887"/>
            <a:ext cx="3870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Clean Data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Noisy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Data</a:t>
            </a:r>
            <a:endParaRPr lang="en-US" altLang="zh-CN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D2641EF-E38F-CBE3-0F3E-01A7B22FDA61}"/>
              </a:ext>
            </a:extLst>
          </p:cNvPr>
          <p:cNvSpPr txBox="1"/>
          <p:nvPr/>
        </p:nvSpPr>
        <p:spPr>
          <a:xfrm>
            <a:off x="4382958" y="5917292"/>
            <a:ext cx="2666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RR &amp; HR Estimation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20B0130-AC36-6DB6-0FE4-04E67ACF3C5B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>
            <a:off x="5716136" y="1828219"/>
            <a:ext cx="0" cy="3291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DA27156-1872-B7F0-FF5D-BDD0233A7EC5}"/>
              </a:ext>
            </a:extLst>
          </p:cNvPr>
          <p:cNvCxnSpPr>
            <a:stCxn id="17" idx="2"/>
            <a:endCxn id="24" idx="0"/>
          </p:cNvCxnSpPr>
          <p:nvPr/>
        </p:nvCxnSpPr>
        <p:spPr>
          <a:xfrm flipH="1">
            <a:off x="5716132" y="5580609"/>
            <a:ext cx="3" cy="336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325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73A34A2-C9DB-125E-D5D8-712B742EE15B}"/>
              </a:ext>
            </a:extLst>
          </p:cNvPr>
          <p:cNvCxnSpPr/>
          <p:nvPr/>
        </p:nvCxnSpPr>
        <p:spPr>
          <a:xfrm flipV="1">
            <a:off x="0" y="1797395"/>
            <a:ext cx="12192000" cy="7389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900484D-5A61-41B1-0C38-12944E4EDCAF}"/>
              </a:ext>
            </a:extLst>
          </p:cNvPr>
          <p:cNvSpPr txBox="1"/>
          <p:nvPr/>
        </p:nvSpPr>
        <p:spPr>
          <a:xfrm>
            <a:off x="1122218" y="1225606"/>
            <a:ext cx="258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Band filter: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3607EF-4D0D-AE64-3ABB-904C048BC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94" y="2354591"/>
            <a:ext cx="4403160" cy="39628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143B2A-417A-C11C-4112-CC736E861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54" y="2354591"/>
            <a:ext cx="4345527" cy="43455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3510F60-EC5D-A623-7939-C198DB9C3AF6}"/>
              </a:ext>
            </a:extLst>
          </p:cNvPr>
          <p:cNvSpPr txBox="1"/>
          <p:nvPr/>
        </p:nvSpPr>
        <p:spPr>
          <a:xfrm>
            <a:off x="1122218" y="2142836"/>
            <a:ext cx="258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EMD and EEMD: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B67283-7F97-80E1-B2C6-5AC15A31FD8E}"/>
              </a:ext>
            </a:extLst>
          </p:cNvPr>
          <p:cNvSpPr txBox="1"/>
          <p:nvPr/>
        </p:nvSpPr>
        <p:spPr>
          <a:xfrm>
            <a:off x="5271563" y="207374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EMD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414ECA-CEDC-470B-771F-BEA03D1654E9}"/>
              </a:ext>
            </a:extLst>
          </p:cNvPr>
          <p:cNvSpPr txBox="1"/>
          <p:nvPr/>
        </p:nvSpPr>
        <p:spPr>
          <a:xfrm>
            <a:off x="9714253" y="2073743"/>
            <a:ext cx="77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EEMD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0402DA-103E-3484-925C-1C623AA630CC}"/>
              </a:ext>
            </a:extLst>
          </p:cNvPr>
          <p:cNvSpPr txBox="1"/>
          <p:nvPr/>
        </p:nvSpPr>
        <p:spPr>
          <a:xfrm>
            <a:off x="1122218" y="2623127"/>
            <a:ext cx="2184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</a:t>
            </a:r>
            <a:r>
              <a:rPr lang="en-US" altLang="zh-CN" dirty="0"/>
              <a:t>IMF_1 and IMF_2</a:t>
            </a:r>
            <a:r>
              <a:rPr lang="zh-CN" altLang="en-US" dirty="0"/>
              <a:t>来看</a:t>
            </a:r>
            <a:r>
              <a:rPr lang="en-US" altLang="zh-CN" dirty="0"/>
              <a:t>, EEMD </a:t>
            </a:r>
            <a:r>
              <a:rPr lang="zh-CN" altLang="en-US" dirty="0"/>
              <a:t>的分解效果更加好，选择</a:t>
            </a:r>
            <a:r>
              <a:rPr lang="en-US" altLang="zh-CN" dirty="0"/>
              <a:t>EEMD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6959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CE834B-E641-11B8-5631-42D60309EE63}"/>
              </a:ext>
            </a:extLst>
          </p:cNvPr>
          <p:cNvSpPr txBox="1"/>
          <p:nvPr/>
        </p:nvSpPr>
        <p:spPr>
          <a:xfrm>
            <a:off x="1122218" y="1225606"/>
            <a:ext cx="258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IMFs</a:t>
            </a:r>
            <a:r>
              <a:rPr lang="zh-CN" altLang="en-US" dirty="0"/>
              <a:t>的挑选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531312-683F-EDD8-10B4-FA54C65C8EB4}"/>
              </a:ext>
            </a:extLst>
          </p:cNvPr>
          <p:cNvSpPr txBox="1"/>
          <p:nvPr/>
        </p:nvSpPr>
        <p:spPr>
          <a:xfrm>
            <a:off x="7827818" y="1873969"/>
            <a:ext cx="258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策略</a:t>
            </a:r>
            <a:r>
              <a:rPr lang="en-US" altLang="zh-CN" dirty="0"/>
              <a:t>1:PCA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78EE7E-DB3B-6BFF-904A-3898E0213B8F}"/>
              </a:ext>
            </a:extLst>
          </p:cNvPr>
          <p:cNvSpPr txBox="1"/>
          <p:nvPr/>
        </p:nvSpPr>
        <p:spPr>
          <a:xfrm>
            <a:off x="7827818" y="2583292"/>
            <a:ext cx="2586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策略</a:t>
            </a:r>
            <a:r>
              <a:rPr lang="en-US" altLang="zh-CN" dirty="0"/>
              <a:t>2: </a:t>
            </a:r>
            <a:r>
              <a:rPr lang="zh-CN" altLang="en-US" dirty="0"/>
              <a:t>当被选择出来的</a:t>
            </a:r>
            <a:r>
              <a:rPr lang="en-US" altLang="zh-CN" dirty="0"/>
              <a:t>IMF</a:t>
            </a:r>
            <a:r>
              <a:rPr lang="zh-CN" altLang="en-US" dirty="0"/>
              <a:t>仅有一个时，不在使用</a:t>
            </a:r>
            <a:r>
              <a:rPr lang="en-US" altLang="zh-CN" dirty="0"/>
              <a:t>PCA</a:t>
            </a:r>
            <a:r>
              <a:rPr lang="zh-CN" altLang="en-US" dirty="0"/>
              <a:t>，直接使用</a:t>
            </a:r>
            <a:r>
              <a:rPr lang="en-US" altLang="zh-CN" dirty="0"/>
              <a:t>IMF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6AC364-942B-C6BC-95D6-154C2C1C1A54}"/>
              </a:ext>
            </a:extLst>
          </p:cNvPr>
          <p:cNvSpPr txBox="1"/>
          <p:nvPr/>
        </p:nvSpPr>
        <p:spPr>
          <a:xfrm>
            <a:off x="7827818" y="4000612"/>
            <a:ext cx="2586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策略</a:t>
            </a:r>
            <a:r>
              <a:rPr lang="en-US" altLang="zh-CN" dirty="0"/>
              <a:t>3:</a:t>
            </a:r>
            <a:r>
              <a:rPr lang="zh-CN" altLang="en-US" dirty="0"/>
              <a:t>不使用</a:t>
            </a:r>
            <a:r>
              <a:rPr lang="en-US" altLang="zh-CN" dirty="0"/>
              <a:t>PCA</a:t>
            </a:r>
            <a:r>
              <a:rPr lang="zh-CN" altLang="en-US" dirty="0"/>
              <a:t>，直接将</a:t>
            </a:r>
            <a:r>
              <a:rPr lang="en-US" altLang="zh-CN" dirty="0"/>
              <a:t>IMFs</a:t>
            </a:r>
            <a:r>
              <a:rPr lang="zh-CN" altLang="en-US" dirty="0"/>
              <a:t>相加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82A0F0-EBCB-72D0-E1FC-0B50080EEEA9}"/>
              </a:ext>
            </a:extLst>
          </p:cNvPr>
          <p:cNvSpPr txBox="1"/>
          <p:nvPr/>
        </p:nvSpPr>
        <p:spPr>
          <a:xfrm>
            <a:off x="964276" y="3230369"/>
            <a:ext cx="339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0.1 Hz &lt; IMFs &lt; 0.75 Hz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C5BE8B-BE65-F1B7-F140-32E1EC280F65}"/>
              </a:ext>
            </a:extLst>
          </p:cNvPr>
          <p:cNvSpPr txBox="1"/>
          <p:nvPr/>
        </p:nvSpPr>
        <p:spPr>
          <a:xfrm>
            <a:off x="965778" y="2290213"/>
            <a:ext cx="339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0.75 Hz &lt; IMFs &lt; 2.25 Hz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76A4E3-72D9-F926-D3B7-A81022A9C08B}"/>
              </a:ext>
            </a:extLst>
          </p:cNvPr>
          <p:cNvSpPr txBox="1"/>
          <p:nvPr/>
        </p:nvSpPr>
        <p:spPr>
          <a:xfrm>
            <a:off x="4431376" y="3230369"/>
            <a:ext cx="339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Group2: RR Estimation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5A8A07-D814-0501-F537-F64979B452AE}"/>
              </a:ext>
            </a:extLst>
          </p:cNvPr>
          <p:cNvSpPr txBox="1"/>
          <p:nvPr/>
        </p:nvSpPr>
        <p:spPr>
          <a:xfrm>
            <a:off x="4431376" y="2290213"/>
            <a:ext cx="339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Group1: HR Estimation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0B9356A-E6FC-85E7-B034-54DBC702BC06}"/>
              </a:ext>
            </a:extLst>
          </p:cNvPr>
          <p:cNvSpPr txBox="1"/>
          <p:nvPr/>
        </p:nvSpPr>
        <p:spPr>
          <a:xfrm>
            <a:off x="7774478" y="1287646"/>
            <a:ext cx="258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IMFs</a:t>
            </a:r>
            <a:r>
              <a:rPr lang="zh-CN" altLang="en-US" dirty="0"/>
              <a:t>的融合</a:t>
            </a:r>
            <a:r>
              <a:rPr lang="en-US" altLang="zh-CN" dirty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0291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9F43D1-A480-355D-286D-B20DDB547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77" y="1293379"/>
            <a:ext cx="4029364" cy="40293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FE7D49C-FE1F-3A25-E401-8670E10D6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36" y="1293379"/>
            <a:ext cx="4029364" cy="402936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6DF45ED-B6BC-8006-4684-02CD9866127E}"/>
              </a:ext>
            </a:extLst>
          </p:cNvPr>
          <p:cNvSpPr/>
          <p:nvPr/>
        </p:nvSpPr>
        <p:spPr>
          <a:xfrm>
            <a:off x="5747103" y="3037406"/>
            <a:ext cx="1129004" cy="11290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620DA0-2D88-5372-C2CA-181F93A51B1B}"/>
              </a:ext>
            </a:extLst>
          </p:cNvPr>
          <p:cNvSpPr/>
          <p:nvPr/>
        </p:nvSpPr>
        <p:spPr>
          <a:xfrm>
            <a:off x="8998528" y="4166410"/>
            <a:ext cx="400050" cy="3992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101AECF-E614-4519-CAE9-941E46E84FC6}"/>
              </a:ext>
            </a:extLst>
          </p:cNvPr>
          <p:cNvCxnSpPr>
            <a:cxnSpLocks/>
          </p:cNvCxnSpPr>
          <p:nvPr/>
        </p:nvCxnSpPr>
        <p:spPr>
          <a:xfrm>
            <a:off x="5988628" y="2783205"/>
            <a:ext cx="0" cy="2542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2461F22-6FE3-6A9E-2CFA-11BF96DC40FD}"/>
              </a:ext>
            </a:extLst>
          </p:cNvPr>
          <p:cNvSpPr txBox="1"/>
          <p:nvPr/>
        </p:nvSpPr>
        <p:spPr>
          <a:xfrm>
            <a:off x="5795757" y="2353253"/>
            <a:ext cx="15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HR ranging from</a:t>
            </a:r>
          </a:p>
          <a:p>
            <a:r>
              <a:rPr lang="en-US" altLang="zh-CN" sz="1200" dirty="0"/>
              <a:t>[50, 150]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A030624-5CC3-728F-CF0A-11471A65A856}"/>
              </a:ext>
            </a:extLst>
          </p:cNvPr>
          <p:cNvSpPr txBox="1"/>
          <p:nvPr/>
        </p:nvSpPr>
        <p:spPr>
          <a:xfrm>
            <a:off x="9837670" y="3935577"/>
            <a:ext cx="15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RR ranging from</a:t>
            </a:r>
          </a:p>
          <a:p>
            <a:r>
              <a:rPr lang="en-US" altLang="zh-CN" sz="1200" dirty="0"/>
              <a:t>[10, 30]</a:t>
            </a:r>
            <a:endParaRPr lang="zh-CN" altLang="en-US" sz="1200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31D62E4-178F-A4F9-EBA4-084FE4047A83}"/>
              </a:ext>
            </a:extLst>
          </p:cNvPr>
          <p:cNvCxnSpPr>
            <a:cxnSpLocks/>
          </p:cNvCxnSpPr>
          <p:nvPr/>
        </p:nvCxnSpPr>
        <p:spPr>
          <a:xfrm flipH="1">
            <a:off x="9398578" y="4269105"/>
            <a:ext cx="5143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1EA7F98-C1A7-76FA-29D8-DCAF6DCE2CE5}"/>
              </a:ext>
            </a:extLst>
          </p:cNvPr>
          <p:cNvSpPr txBox="1"/>
          <p:nvPr/>
        </p:nvSpPr>
        <p:spPr>
          <a:xfrm>
            <a:off x="333375" y="1838325"/>
            <a:ext cx="4305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HR Estimation </a:t>
            </a:r>
            <a:r>
              <a:rPr lang="zh-CN" altLang="en-US" dirty="0"/>
              <a:t>中，直接求和的策略会比较好，带有</a:t>
            </a:r>
            <a:r>
              <a:rPr lang="en-US" altLang="zh-CN" dirty="0"/>
              <a:t>PCA</a:t>
            </a:r>
            <a:r>
              <a:rPr lang="zh-CN" altLang="en-US" dirty="0"/>
              <a:t>的策略会有较多的离群点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RR Estimation </a:t>
            </a:r>
            <a:r>
              <a:rPr lang="zh-CN" altLang="en-US" dirty="0"/>
              <a:t>中，效果都很差。原因在于信号没有做降噪处理。</a:t>
            </a:r>
          </a:p>
        </p:txBody>
      </p:sp>
    </p:spTree>
    <p:extLst>
      <p:ext uri="{BB962C8B-B14F-4D97-AF65-F5344CB8AC3E}">
        <p14:creationId xmlns:p14="http://schemas.microsoft.com/office/powerpoint/2010/main" val="1585969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DBD435-BD37-8C42-C21D-FB62FA67E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29" y="1293379"/>
            <a:ext cx="4029364" cy="40293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66BEED-DD46-62C8-56E7-E8A0784E8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36" y="1293379"/>
            <a:ext cx="4029364" cy="402936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301BE2B-0820-0143-B72A-D9CEA12265BD}"/>
              </a:ext>
            </a:extLst>
          </p:cNvPr>
          <p:cNvSpPr txBox="1"/>
          <p:nvPr/>
        </p:nvSpPr>
        <p:spPr>
          <a:xfrm>
            <a:off x="1122218" y="423950"/>
            <a:ext cx="816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Work_3: </a:t>
            </a:r>
            <a:r>
              <a:rPr lang="en-US" altLang="zh-CN" sz="1400" dirty="0"/>
              <a:t>Implement One Paper: Band Filter, EEMD, PCA and Spectrum Analysis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DF45ED-B6BC-8006-4684-02CD9866127E}"/>
              </a:ext>
            </a:extLst>
          </p:cNvPr>
          <p:cNvSpPr/>
          <p:nvPr/>
        </p:nvSpPr>
        <p:spPr>
          <a:xfrm>
            <a:off x="5747103" y="3037406"/>
            <a:ext cx="1129004" cy="11290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620DA0-2D88-5372-C2CA-181F93A51B1B}"/>
              </a:ext>
            </a:extLst>
          </p:cNvPr>
          <p:cNvSpPr/>
          <p:nvPr/>
        </p:nvSpPr>
        <p:spPr>
          <a:xfrm>
            <a:off x="8998528" y="4166410"/>
            <a:ext cx="400050" cy="3992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101AECF-E614-4519-CAE9-941E46E84FC6}"/>
              </a:ext>
            </a:extLst>
          </p:cNvPr>
          <p:cNvCxnSpPr>
            <a:cxnSpLocks/>
          </p:cNvCxnSpPr>
          <p:nvPr/>
        </p:nvCxnSpPr>
        <p:spPr>
          <a:xfrm>
            <a:off x="5988628" y="2783205"/>
            <a:ext cx="0" cy="2542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2461F22-6FE3-6A9E-2CFA-11BF96DC40FD}"/>
              </a:ext>
            </a:extLst>
          </p:cNvPr>
          <p:cNvSpPr txBox="1"/>
          <p:nvPr/>
        </p:nvSpPr>
        <p:spPr>
          <a:xfrm>
            <a:off x="5795757" y="2353253"/>
            <a:ext cx="15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HR ranging from</a:t>
            </a:r>
          </a:p>
          <a:p>
            <a:r>
              <a:rPr lang="en-US" altLang="zh-CN" sz="1200" dirty="0"/>
              <a:t>[50, 150]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A030624-5CC3-728F-CF0A-11471A65A856}"/>
              </a:ext>
            </a:extLst>
          </p:cNvPr>
          <p:cNvSpPr txBox="1"/>
          <p:nvPr/>
        </p:nvSpPr>
        <p:spPr>
          <a:xfrm>
            <a:off x="9837670" y="3935577"/>
            <a:ext cx="15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RR ranging from</a:t>
            </a:r>
          </a:p>
          <a:p>
            <a:r>
              <a:rPr lang="en-US" altLang="zh-CN" sz="1200" dirty="0"/>
              <a:t>[10, 30]</a:t>
            </a:r>
            <a:endParaRPr lang="zh-CN" altLang="en-US" sz="1200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31D62E4-178F-A4F9-EBA4-084FE4047A83}"/>
              </a:ext>
            </a:extLst>
          </p:cNvPr>
          <p:cNvCxnSpPr>
            <a:cxnSpLocks/>
          </p:cNvCxnSpPr>
          <p:nvPr/>
        </p:nvCxnSpPr>
        <p:spPr>
          <a:xfrm flipH="1">
            <a:off x="9398578" y="4269105"/>
            <a:ext cx="5143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1EA7F98-C1A7-76FA-29D8-DCAF6DCE2CE5}"/>
              </a:ext>
            </a:extLst>
          </p:cNvPr>
          <p:cNvSpPr txBox="1"/>
          <p:nvPr/>
        </p:nvSpPr>
        <p:spPr>
          <a:xfrm>
            <a:off x="333375" y="1838325"/>
            <a:ext cx="4305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降噪以后</a:t>
            </a:r>
            <a:r>
              <a:rPr lang="en-US" altLang="zh-CN" dirty="0"/>
              <a:t>HR,RR Estimation</a:t>
            </a:r>
            <a:r>
              <a:rPr lang="zh-CN" altLang="en-US" dirty="0"/>
              <a:t>的效果都显著提升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 err="1"/>
              <a:t>HREstimation</a:t>
            </a:r>
            <a:r>
              <a:rPr lang="zh-CN" altLang="en-US" dirty="0"/>
              <a:t>中，对</a:t>
            </a:r>
            <a:r>
              <a:rPr lang="en-US" altLang="zh-CN" dirty="0"/>
              <a:t>IMFS</a:t>
            </a:r>
            <a:r>
              <a:rPr lang="zh-CN" altLang="en-US" dirty="0"/>
              <a:t>求和的策略效果最好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RR Estimation</a:t>
            </a:r>
            <a:r>
              <a:rPr lang="zh-CN" altLang="en-US" dirty="0"/>
              <a:t>中，</a:t>
            </a:r>
            <a:r>
              <a:rPr lang="en-US" altLang="zh-CN" dirty="0"/>
              <a:t>PCA+SUM</a:t>
            </a:r>
            <a:r>
              <a:rPr lang="zh-CN" altLang="en-US" dirty="0"/>
              <a:t>的效果最好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5A5193-04B4-1AB0-5714-B68A1A028AE8}"/>
              </a:ext>
            </a:extLst>
          </p:cNvPr>
          <p:cNvSpPr txBox="1"/>
          <p:nvPr/>
        </p:nvSpPr>
        <p:spPr>
          <a:xfrm>
            <a:off x="5747103" y="1496067"/>
            <a:ext cx="172049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Clean Signal HR Estimation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CB7810-569C-23A9-9EB9-CCFA7D072F59}"/>
              </a:ext>
            </a:extLst>
          </p:cNvPr>
          <p:cNvSpPr txBox="1"/>
          <p:nvPr/>
        </p:nvSpPr>
        <p:spPr>
          <a:xfrm>
            <a:off x="9378512" y="1502620"/>
            <a:ext cx="172049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Clean Signal RR Estimation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4B8438-2609-EBDF-B784-FA178A1F9FF7}"/>
              </a:ext>
            </a:extLst>
          </p:cNvPr>
          <p:cNvSpPr txBox="1"/>
          <p:nvPr/>
        </p:nvSpPr>
        <p:spPr>
          <a:xfrm>
            <a:off x="461554" y="4981303"/>
            <a:ext cx="4484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不能完全达到论文中精度的两个原因：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原论文中使用的</a:t>
            </a:r>
            <a:r>
              <a:rPr lang="en-US" altLang="zh-CN" dirty="0"/>
              <a:t>ECG</a:t>
            </a:r>
            <a:r>
              <a:rPr lang="zh-CN" altLang="en-US" dirty="0"/>
              <a:t>信号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IMFs</a:t>
            </a:r>
            <a:r>
              <a:rPr lang="zh-CN" altLang="en-US" dirty="0"/>
              <a:t>的挑选这一步，可能与原论文中的实现方法不一致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3467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 1">
      <a:majorFont>
        <a:latin typeface="Consolas"/>
        <a:ea typeface="等线 Light"/>
        <a:cs typeface=""/>
      </a:majorFont>
      <a:minorFont>
        <a:latin typeface="Consolas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2287</TotalTime>
  <Words>1614</Words>
  <Application>Microsoft Office PowerPoint</Application>
  <PresentationFormat>宽屏</PresentationFormat>
  <Paragraphs>236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Arial</vt:lpstr>
      <vt:lpstr>Calibri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老 甲鱼</cp:lastModifiedBy>
  <cp:revision>3151</cp:revision>
  <dcterms:created xsi:type="dcterms:W3CDTF">2023-07-30T03:21:28Z</dcterms:created>
  <dcterms:modified xsi:type="dcterms:W3CDTF">2023-08-13T13:46:23Z</dcterms:modified>
</cp:coreProperties>
</file>